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1/16/2017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938131"/>
          </a:xfrm>
        </p:spPr>
        <p:txBody>
          <a:bodyPr>
            <a:normAutofit/>
          </a:bodyPr>
          <a:lstStyle/>
          <a:p>
            <a:r>
              <a:rPr lang="en-CA" sz="4000" b="1" i="1" dirty="0">
                <a:solidFill>
                  <a:srgbClr val="002060"/>
                </a:solidFill>
              </a:rPr>
              <a:t>Edmonton Diocesan Midwinter Meeting 2017</a:t>
            </a:r>
          </a:p>
        </p:txBody>
      </p:sp>
      <p:sp>
        <p:nvSpPr>
          <p:cNvPr id="3" name="Subtitle 2"/>
          <p:cNvSpPr>
            <a:spLocks noGrp="1"/>
          </p:cNvSpPr>
          <p:nvPr>
            <p:ph type="subTitle" idx="1"/>
          </p:nvPr>
        </p:nvSpPr>
        <p:spPr>
          <a:xfrm>
            <a:off x="684212" y="3843867"/>
            <a:ext cx="7399614" cy="1947333"/>
          </a:xfrm>
        </p:spPr>
        <p:txBody>
          <a:bodyPr>
            <a:normAutofit/>
          </a:bodyPr>
          <a:lstStyle/>
          <a:p>
            <a:r>
              <a:rPr lang="en-CA" sz="3200" b="1" dirty="0"/>
              <a:t>Leadership Strategies Workshop</a:t>
            </a:r>
          </a:p>
        </p:txBody>
      </p:sp>
      <p:pic>
        <p:nvPicPr>
          <p:cNvPr id="4" name="Picture 3"/>
          <p:cNvPicPr>
            <a:picLocks noChangeAspect="1"/>
          </p:cNvPicPr>
          <p:nvPr/>
        </p:nvPicPr>
        <p:blipFill>
          <a:blip r:embed="rId2"/>
          <a:stretch>
            <a:fillRect/>
          </a:stretch>
        </p:blipFill>
        <p:spPr>
          <a:xfrm>
            <a:off x="9665932" y="4366479"/>
            <a:ext cx="2187526" cy="2187526"/>
          </a:xfrm>
          <a:prstGeom prst="rect">
            <a:avLst/>
          </a:prstGeom>
        </p:spPr>
      </p:pic>
      <p:pic>
        <p:nvPicPr>
          <p:cNvPr id="5" name="Picture 4"/>
          <p:cNvPicPr>
            <a:picLocks noChangeAspect="1"/>
          </p:cNvPicPr>
          <p:nvPr/>
        </p:nvPicPr>
        <p:blipFill>
          <a:blip r:embed="rId3"/>
          <a:stretch>
            <a:fillRect/>
          </a:stretch>
        </p:blipFill>
        <p:spPr>
          <a:xfrm>
            <a:off x="684212" y="4468030"/>
            <a:ext cx="2047875" cy="2085975"/>
          </a:xfrm>
          <a:prstGeom prst="rect">
            <a:avLst/>
          </a:prstGeom>
        </p:spPr>
      </p:pic>
    </p:spTree>
    <p:extLst>
      <p:ext uri="{BB962C8B-B14F-4D97-AF65-F5344CB8AC3E}">
        <p14:creationId xmlns:p14="http://schemas.microsoft.com/office/powerpoint/2010/main" val="261383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4213" y="1351722"/>
            <a:ext cx="10058400" cy="1921565"/>
          </a:xfrm>
        </p:spPr>
        <p:txBody>
          <a:bodyPr>
            <a:normAutofit fontScale="90000"/>
          </a:bodyPr>
          <a:lstStyle/>
          <a:p>
            <a:r>
              <a:rPr lang="en-US" sz="3600" dirty="0">
                <a:solidFill>
                  <a:schemeClr val="bg1"/>
                </a:solidFill>
              </a:rPr>
              <a:t>1. Why did I originally join the CWL?  </a:t>
            </a:r>
            <a:br>
              <a:rPr lang="en-US" dirty="0"/>
            </a:br>
            <a:br>
              <a:rPr lang="en-US" dirty="0"/>
            </a:br>
            <a:br>
              <a:rPr lang="en-US" dirty="0"/>
            </a:br>
            <a:endParaRPr lang="en-CA" dirty="0"/>
          </a:p>
        </p:txBody>
      </p:sp>
      <p:sp>
        <p:nvSpPr>
          <p:cNvPr id="10" name="Text Placeholder 9"/>
          <p:cNvSpPr>
            <a:spLocks noGrp="1"/>
          </p:cNvSpPr>
          <p:nvPr>
            <p:ph type="body" idx="1"/>
          </p:nvPr>
        </p:nvSpPr>
        <p:spPr>
          <a:xfrm>
            <a:off x="684211" y="4114800"/>
            <a:ext cx="9135649" cy="1879600"/>
          </a:xfrm>
        </p:spPr>
        <p:txBody>
          <a:bodyPr>
            <a:normAutofit/>
          </a:bodyPr>
          <a:lstStyle/>
          <a:p>
            <a:r>
              <a:rPr lang="en-US" sz="3600" dirty="0">
                <a:solidFill>
                  <a:schemeClr val="bg1"/>
                </a:solidFill>
              </a:rPr>
              <a:t>1. a)Why am I still a member?</a:t>
            </a:r>
            <a:endParaRPr lang="en-CA" sz="3600" dirty="0">
              <a:solidFill>
                <a:schemeClr val="bg1"/>
              </a:solidFill>
            </a:endParaRPr>
          </a:p>
        </p:txBody>
      </p:sp>
    </p:spTree>
    <p:extLst>
      <p:ext uri="{BB962C8B-B14F-4D97-AF65-F5344CB8AC3E}">
        <p14:creationId xmlns:p14="http://schemas.microsoft.com/office/powerpoint/2010/main" val="344301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23544" cy="3713922"/>
          </a:xfrm>
        </p:spPr>
        <p:txBody>
          <a:bodyPr>
            <a:normAutofit/>
          </a:bodyPr>
          <a:lstStyle/>
          <a:p>
            <a:pPr lvl="0"/>
            <a:r>
              <a:rPr lang="en-CA" sz="3100" dirty="0">
                <a:solidFill>
                  <a:schemeClr val="bg1"/>
                </a:solidFill>
              </a:rPr>
              <a:t>2. </a:t>
            </a:r>
            <a:r>
              <a:rPr lang="en-US" sz="3100" dirty="0">
                <a:solidFill>
                  <a:schemeClr val="bg1"/>
                </a:solidFill>
              </a:rPr>
              <a:t>Is your council struggling to find women who will assume leadership positions?  </a:t>
            </a:r>
            <a:br>
              <a:rPr lang="en-US" sz="3100" dirty="0">
                <a:solidFill>
                  <a:schemeClr val="bg1"/>
                </a:solidFill>
              </a:rPr>
            </a:br>
            <a:r>
              <a:rPr lang="en-US" sz="3100" dirty="0">
                <a:solidFill>
                  <a:schemeClr val="bg1"/>
                </a:solidFill>
              </a:rPr>
              <a:t>Yes or no.</a:t>
            </a:r>
            <a:br>
              <a:rPr lang="en-CA" sz="3100" dirty="0">
                <a:solidFill>
                  <a:schemeClr val="bg1"/>
                </a:solidFill>
              </a:rPr>
            </a:br>
            <a:endParaRPr lang="en-CA" dirty="0"/>
          </a:p>
        </p:txBody>
      </p:sp>
      <p:sp>
        <p:nvSpPr>
          <p:cNvPr id="3" name="Text Placeholder 2"/>
          <p:cNvSpPr>
            <a:spLocks noGrp="1"/>
          </p:cNvSpPr>
          <p:nvPr>
            <p:ph type="body" idx="1"/>
          </p:nvPr>
        </p:nvSpPr>
        <p:spPr>
          <a:xfrm>
            <a:off x="684211" y="3154017"/>
            <a:ext cx="9599475" cy="2840383"/>
          </a:xfrm>
        </p:spPr>
        <p:txBody>
          <a:bodyPr/>
          <a:lstStyle/>
          <a:p>
            <a:r>
              <a:rPr lang="en-US" sz="2800" dirty="0">
                <a:solidFill>
                  <a:schemeClr val="bg1"/>
                </a:solidFill>
              </a:rPr>
              <a:t>Brainstorm things that might be done to make it easier/more likely for women to step into leadership positions.  Include if you have time, roadblocks that make women hesitate or decline when invited to lead in their Council.</a:t>
            </a:r>
            <a:br>
              <a:rPr lang="en-CA" dirty="0"/>
            </a:br>
            <a:endParaRPr lang="en-CA" dirty="0"/>
          </a:p>
        </p:txBody>
      </p:sp>
    </p:spTree>
    <p:extLst>
      <p:ext uri="{BB962C8B-B14F-4D97-AF65-F5344CB8AC3E}">
        <p14:creationId xmlns:p14="http://schemas.microsoft.com/office/powerpoint/2010/main" val="87871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3. Brainstorm ways in which we might invite women to discern and/or assume leadership.  Think of new ways to do this – remember, God’s Spirit is here to speak through you!</a:t>
            </a:r>
            <a:br>
              <a:rPr lang="en-CA" dirty="0"/>
            </a:br>
            <a:endParaRPr lang="en-CA" dirty="0"/>
          </a:p>
        </p:txBody>
      </p:sp>
      <p:sp>
        <p:nvSpPr>
          <p:cNvPr id="3" name="Text Placeholder 2"/>
          <p:cNvSpPr>
            <a:spLocks noGrp="1"/>
          </p:cNvSpPr>
          <p:nvPr>
            <p:ph type="body" idx="1"/>
          </p:nvPr>
        </p:nvSpPr>
        <p:spPr/>
        <p:txBody>
          <a:bodyPr/>
          <a:lstStyle/>
          <a:p>
            <a:endParaRPr lang="en-CA"/>
          </a:p>
        </p:txBody>
      </p:sp>
      <p:pic>
        <p:nvPicPr>
          <p:cNvPr id="4" name="Picture 3"/>
          <p:cNvPicPr>
            <a:picLocks noChangeAspect="1"/>
          </p:cNvPicPr>
          <p:nvPr/>
        </p:nvPicPr>
        <p:blipFill>
          <a:blip r:embed="rId2"/>
          <a:stretch>
            <a:fillRect/>
          </a:stretch>
        </p:blipFill>
        <p:spPr>
          <a:xfrm>
            <a:off x="684212" y="3737665"/>
            <a:ext cx="2633870" cy="2633870"/>
          </a:xfrm>
          <a:prstGeom prst="rect">
            <a:avLst/>
          </a:prstGeom>
        </p:spPr>
      </p:pic>
    </p:spTree>
    <p:extLst>
      <p:ext uri="{BB962C8B-B14F-4D97-AF65-F5344CB8AC3E}">
        <p14:creationId xmlns:p14="http://schemas.microsoft.com/office/powerpoint/2010/main" val="2773043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463" y="285749"/>
            <a:ext cx="9553919" cy="6410326"/>
          </a:xfrm>
        </p:spPr>
        <p:txBody>
          <a:bodyPr>
            <a:normAutofit/>
          </a:bodyPr>
          <a:lstStyle/>
          <a:p>
            <a:pPr lvl="0"/>
            <a:r>
              <a:rPr lang="en-CA" sz="3100" dirty="0">
                <a:solidFill>
                  <a:srgbClr val="002060"/>
                </a:solidFill>
              </a:rPr>
              <a:t>What now?</a:t>
            </a:r>
            <a:br>
              <a:rPr lang="en-CA" sz="3100" dirty="0">
                <a:solidFill>
                  <a:srgbClr val="002060"/>
                </a:solidFill>
              </a:rPr>
            </a:br>
            <a:br>
              <a:rPr lang="en-CA" sz="2000" dirty="0">
                <a:solidFill>
                  <a:srgbClr val="002060"/>
                </a:solidFill>
              </a:rPr>
            </a:br>
            <a:r>
              <a:rPr lang="en-CA" sz="2000" dirty="0">
                <a:solidFill>
                  <a:srgbClr val="002060"/>
                </a:solidFill>
              </a:rPr>
              <a:t>1. </a:t>
            </a:r>
            <a:r>
              <a:rPr lang="en-US" sz="2000" dirty="0">
                <a:solidFill>
                  <a:srgbClr val="002060"/>
                </a:solidFill>
              </a:rPr>
              <a:t>The information gathered today will be collated then sent out via email to all presidents who will be asked to collect additional responses to the questions.</a:t>
            </a:r>
            <a:br>
              <a:rPr lang="en-CA" sz="2000" dirty="0">
                <a:solidFill>
                  <a:srgbClr val="002060"/>
                </a:solidFill>
              </a:rPr>
            </a:br>
            <a:r>
              <a:rPr lang="en-US" sz="2000" dirty="0">
                <a:solidFill>
                  <a:srgbClr val="002060"/>
                </a:solidFill>
              </a:rPr>
              <a:t>The deadline for submitting this information will be </a:t>
            </a:r>
            <a:r>
              <a:rPr lang="en-US" sz="2000" u="sng" dirty="0">
                <a:solidFill>
                  <a:srgbClr val="002060"/>
                </a:solidFill>
              </a:rPr>
              <a:t>march 1</a:t>
            </a:r>
            <a:r>
              <a:rPr lang="en-US" sz="2000" u="sng" baseline="30000" dirty="0">
                <a:solidFill>
                  <a:srgbClr val="002060"/>
                </a:solidFill>
              </a:rPr>
              <a:t>st</a:t>
            </a:r>
            <a:br>
              <a:rPr lang="en-US" sz="2000" u="sng" dirty="0">
                <a:solidFill>
                  <a:srgbClr val="002060"/>
                </a:solidFill>
              </a:rPr>
            </a:br>
            <a:r>
              <a:rPr lang="en-CA" sz="1800" dirty="0">
                <a:solidFill>
                  <a:srgbClr val="002060"/>
                </a:solidFill>
              </a:rPr>
              <a:t>2.</a:t>
            </a:r>
            <a:r>
              <a:rPr lang="en-CA" dirty="0">
                <a:solidFill>
                  <a:srgbClr val="002060"/>
                </a:solidFill>
              </a:rPr>
              <a:t> </a:t>
            </a:r>
            <a:r>
              <a:rPr lang="en-US" sz="2000" dirty="0">
                <a:solidFill>
                  <a:srgbClr val="002060"/>
                </a:solidFill>
              </a:rPr>
              <a:t>This additional information will be sent to myself, as the </a:t>
            </a:r>
            <a:r>
              <a:rPr lang="en-US" sz="2000">
                <a:solidFill>
                  <a:srgbClr val="002060"/>
                </a:solidFill>
              </a:rPr>
              <a:t>Communications officer, </a:t>
            </a:r>
            <a:r>
              <a:rPr lang="en-US" sz="2000" dirty="0">
                <a:solidFill>
                  <a:srgbClr val="002060"/>
                </a:solidFill>
              </a:rPr>
              <a:t>and will be added to the key points gathered today.</a:t>
            </a:r>
            <a:br>
              <a:rPr lang="en-US" sz="2000" dirty="0">
                <a:solidFill>
                  <a:srgbClr val="002060"/>
                </a:solidFill>
              </a:rPr>
            </a:br>
            <a:br>
              <a:rPr lang="en-CA" sz="2000" dirty="0">
                <a:solidFill>
                  <a:srgbClr val="002060"/>
                </a:solidFill>
              </a:rPr>
            </a:br>
            <a:r>
              <a:rPr lang="en-CA" sz="2000" dirty="0">
                <a:solidFill>
                  <a:srgbClr val="002060"/>
                </a:solidFill>
              </a:rPr>
              <a:t>3. </a:t>
            </a:r>
            <a:r>
              <a:rPr lang="en-US" sz="2000" dirty="0">
                <a:solidFill>
                  <a:srgbClr val="002060"/>
                </a:solidFill>
              </a:rPr>
              <a:t>Your Diocesan executive will prepare a workshop session that will take place at our upcoming Convention where we hope to be able to present some specific strategies and/or suggestions to assist our Councils in this most important process of ensuring continuity of quality leadership within our Councils</a:t>
            </a:r>
            <a:br>
              <a:rPr lang="en-CA" sz="2000" dirty="0"/>
            </a:br>
            <a:br>
              <a:rPr lang="en-CA" sz="2200" dirty="0"/>
            </a:br>
            <a:endParaRPr lang="en-CA" dirty="0"/>
          </a:p>
        </p:txBody>
      </p:sp>
    </p:spTree>
    <p:extLst>
      <p:ext uri="{BB962C8B-B14F-4D97-AF65-F5344CB8AC3E}">
        <p14:creationId xmlns:p14="http://schemas.microsoft.com/office/powerpoint/2010/main" val="12341443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1420</TotalTime>
  <Words>126</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3</vt:lpstr>
      <vt:lpstr>Slice</vt:lpstr>
      <vt:lpstr>Edmonton Diocesan Midwinter Meeting 2017</vt:lpstr>
      <vt:lpstr>1. Why did I originally join the CWL?     </vt:lpstr>
      <vt:lpstr>2. Is your council struggling to find women who will assume leadership positions?   Yes or no. </vt:lpstr>
      <vt:lpstr>3. Brainstorm ways in which we might invite women to discern and/or assume leadership.  Think of new ways to do this – remember, God’s Spirit is here to speak through you! </vt:lpstr>
      <vt:lpstr>What now?  1. The information gathered today will be collated then sent out via email to all presidents who will be asked to collect additional responses to the questions. The deadline for submitting this information will be march 1st 2. This additional information will be sent to myself, as the Communications officer, and will be added to the key points gathered today.  3. Your Diocesan executive will prepare a workshop session that will take place at our upcoming Convention where we hope to be able to present some specific strategies and/or suggestions to assist our Councils in this most important process of ensuring continuity of quality leadership within our Councils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Edmonton Diocesan Midwiter Meeting 2017</dc:title>
  <dc:creator>Susan Scott</dc:creator>
  <cp:lastModifiedBy>Susan Scott</cp:lastModifiedBy>
  <cp:revision>11</cp:revision>
  <dcterms:created xsi:type="dcterms:W3CDTF">2017-01-16T17:23:47Z</dcterms:created>
  <dcterms:modified xsi:type="dcterms:W3CDTF">2017-01-17T17:04:04Z</dcterms:modified>
</cp:coreProperties>
</file>